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aleway"/>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3EC9DE9-945C-4847-95E7-6C2E640191AB}">
  <a:tblStyle styleId="{C3EC9DE9-945C-4847-95E7-6C2E640191A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Lat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project we try to </a:t>
            </a:r>
            <a:r>
              <a:rPr lang="en" sz="1200">
                <a:solidFill>
                  <a:srgbClr val="595959"/>
                </a:solidFill>
                <a:latin typeface="Lato"/>
                <a:ea typeface="Lato"/>
                <a:cs typeface="Lato"/>
                <a:sym typeface="Lato"/>
              </a:rPr>
              <a:t>Optimizing prompting and text-to-image generation at the same time and see if they can </a:t>
            </a:r>
            <a:r>
              <a:rPr lang="en" sz="1200">
                <a:solidFill>
                  <a:srgbClr val="595959"/>
                </a:solidFill>
                <a:latin typeface="Lato"/>
                <a:ea typeface="Lato"/>
                <a:cs typeface="Lato"/>
                <a:sym typeface="Lato"/>
              </a:rPr>
              <a:t>enhance</a:t>
            </a:r>
            <a:r>
              <a:rPr lang="en" sz="1200">
                <a:solidFill>
                  <a:srgbClr val="595959"/>
                </a:solidFill>
                <a:latin typeface="Lato"/>
                <a:ea typeface="Lato"/>
                <a:cs typeface="Lato"/>
                <a:sym typeface="Lato"/>
              </a:rPr>
              <a:t> each other</a:t>
            </a:r>
            <a:endParaRPr sz="1200">
              <a:solidFill>
                <a:srgbClr val="595959"/>
              </a:solidFill>
              <a:latin typeface="Lato"/>
              <a:ea typeface="Lato"/>
              <a:cs typeface="Lato"/>
              <a:sym typeface="Lato"/>
            </a:endParaRPr>
          </a:p>
          <a:p>
            <a:pPr indent="0" lvl="0" marL="0" rtl="0" algn="l">
              <a:spcBef>
                <a:spcPts val="0"/>
              </a:spcBef>
              <a:spcAft>
                <a:spcPts val="0"/>
              </a:spcAft>
              <a:buNone/>
            </a:pPr>
            <a:r>
              <a:t/>
            </a:r>
            <a:endParaRPr sz="1800">
              <a:solidFill>
                <a:srgbClr val="595959"/>
              </a:solidFill>
              <a:latin typeface="Lato"/>
              <a:ea typeface="Lato"/>
              <a:cs typeface="Lato"/>
              <a:sym typeface="Lato"/>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d09780d6e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d09780d6e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d0ba7f04f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d0ba7f04f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d0ba7f04f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d0ba7f04f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evaluation, we are using CLIP score of original_caption and improved_image pair vs the original image.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also </a:t>
            </a:r>
            <a:r>
              <a:rPr lang="en"/>
              <a:t>gave out some questionnaire for human evaluation. We ask people to rank three images from high to low. They are generated by different models or different prompts. And they are r</a:t>
            </a:r>
            <a:r>
              <a:rPr lang="en"/>
              <a:t>andomly sorted in order to reduce possible bias. Since GPT uses dall-E to </a:t>
            </a:r>
            <a:r>
              <a:rPr lang="en"/>
              <a:t>generate</a:t>
            </a:r>
            <a:r>
              <a:rPr lang="en"/>
              <a:t> image, we ask gpt not to any add improvements to affect the truth quality of the image.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d0ba7f04f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d0ba7f04f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mainly looking at two aspects from human evaluation. First we want to compare our model to the dall-E original prompt to see if our model or the prompt improvement idea is on the right track</a:t>
            </a:r>
            <a:endParaRPr/>
          </a:p>
          <a:p>
            <a:pPr indent="0" lvl="0" marL="0" rtl="0" algn="l">
              <a:spcBef>
                <a:spcPts val="0"/>
              </a:spcBef>
              <a:spcAft>
                <a:spcPts val="0"/>
              </a:spcAft>
              <a:buNone/>
            </a:pPr>
            <a:r>
              <a:rPr lang="en"/>
              <a:t>We also want to see if the difference in prompt provides us improves to model’s performance for the same model.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d06a4e43ff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d06a4e43ff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We've been tracking the average CLIP scores of these models as a benchmark for their output quality. For Stable Diffusion, we've seen an improvement from an original average score of 22.125 to 25.828125. This represents an increase of over 16%, a testament to our optimization strategies and training enhancements.</a:t>
            </a:r>
            <a:endParaRPr/>
          </a:p>
          <a:p>
            <a:pPr indent="0" lvl="0" marL="0" rtl="0" algn="l">
              <a:spcBef>
                <a:spcPts val="0"/>
              </a:spcBef>
              <a:spcAft>
                <a:spcPts val="0"/>
              </a:spcAft>
              <a:buClr>
                <a:schemeClr val="dk1"/>
              </a:buClr>
              <a:buSzPts val="1100"/>
              <a:buFont typeface="Arial"/>
              <a:buNone/>
            </a:pPr>
            <a:r>
              <a:rPr lang="en"/>
              <a:t>Moving on to DALL-E, which initially had an average score of 18.046875, we've successfully boosted this to 24.703125. That’s an impressive leap of nearly 37%, highlighting our focused efforts on refining the model's ability to generate high-fidelity images.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After tuning, our clip score doesn’t have big improvement since we are unable to get a huge dataset.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6fd448d17c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6fd448d17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t>
            </a:r>
            <a:r>
              <a:rPr lang="en"/>
              <a:t>percentages shows us the result for the questionnaire</a:t>
            </a:r>
            <a:r>
              <a:rPr lang="en"/>
              <a:t>. From the percentage we mean that, among all the results that we received, stable diffusion + improved beats dall-E + original 56% of the time, meaning that our </a:t>
            </a:r>
            <a:r>
              <a:rPr lang="en"/>
              <a:t>solution</a:t>
            </a:r>
            <a:r>
              <a:rPr lang="en"/>
              <a:t> has a higher rank than dall-E + original. We’re really happy that people prefer image generated from our model</a:t>
            </a:r>
            <a:endParaRPr/>
          </a:p>
          <a:p>
            <a:pPr indent="0" lvl="0" marL="0" rtl="0" algn="l">
              <a:spcBef>
                <a:spcPts val="0"/>
              </a:spcBef>
              <a:spcAft>
                <a:spcPts val="0"/>
              </a:spcAft>
              <a:buNone/>
            </a:pPr>
            <a:r>
              <a:rPr lang="en"/>
              <a:t>For dall-E, we can see that people think images generated by the original prompt is better than the image generated by improved prompt. Our suspect is that dall-E still auto enhanced our prompt even when we told it not to. Sometimes the image become overly detailed if the dall-E enhanced the improved prompt.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d06a4e43ff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d06a4e43ff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Looking ahead, we aim to further refine these techniques. Mixed-initiative systems will be crucial for assisting users in generating detailed prompts, thereby enhancing the overall quality and applicability of generated images. </a:t>
            </a:r>
            <a:endParaRPr/>
          </a:p>
          <a:p>
            <a:pPr indent="0" lvl="0" marL="0" rtl="0" algn="l">
              <a:spcBef>
                <a:spcPts val="0"/>
              </a:spcBef>
              <a:spcAft>
                <a:spcPts val="0"/>
              </a:spcAft>
              <a:buNone/>
            </a:pPr>
            <a:r>
              <a:rPr lang="en"/>
              <a:t>In </a:t>
            </a:r>
            <a:r>
              <a:rPr lang="en"/>
              <a:t>this example, we can see that if we have fixed initiative, user won’t know how to enhance their prompt or what to expect. If we use mixed initiative, the user can input the desired feature for better generation.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d06a4e43ff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d06a4e43ff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6fd448d17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6fd448d17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this part, we are looking at the results that we received. From the percentage we mean that, among all the results that we received, stable diffusion + improved beats dall-E + improved 56% of the time, meaning that it has a higher rank than dall-E + improved. We’re really happy that people prefer image generated from our model</a:t>
            </a:r>
            <a:endParaRPr/>
          </a:p>
          <a:p>
            <a:pPr indent="0" lvl="0" marL="0" rtl="0" algn="l">
              <a:spcBef>
                <a:spcPts val="0"/>
              </a:spcBef>
              <a:spcAft>
                <a:spcPts val="0"/>
              </a:spcAft>
              <a:buNone/>
            </a:pPr>
            <a:r>
              <a:rPr lang="en"/>
              <a:t>For dall-E, we can see that people think images generated by the original prompt is better than the image generated by improved prompt. Our suspect is that dall-E still enhanced our prompt even when we told it not to. Sometimes the image become overly detailed if the dall-E enhanced the improved prompt.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6fd448d17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6fd448d17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us, text to image generation has no secrets. But for a common user without a CS background, providing a good prompt could be </a:t>
            </a:r>
            <a:r>
              <a:rPr lang="en"/>
              <a:t>challenging</a:t>
            </a:r>
            <a:r>
              <a:rPr lang="en"/>
              <a:t>. For example, this is what a common user might write when they try to generate an image for their dog. But is this really what they want?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d06a4e43ff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d06a4e43ff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Actually, they might want much more! Their dog might be black and tan, instead of yellow, and they might want the background be a park, which is more probable than playing in the bedroom. They also want better details like lake, trees and sunset. So here comes the question: how can we help untrained common people to generate image with better quality and details?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d0ba7f04f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d0ba7f04f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researched different </a:t>
            </a:r>
            <a:r>
              <a:rPr lang="en"/>
              <a:t>techniques</a:t>
            </a:r>
            <a:r>
              <a:rPr lang="en"/>
              <a:t> to do achieve this and we found that there are mainly 2 ways to do this. The first way is </a:t>
            </a:r>
            <a:r>
              <a:rPr lang="en"/>
              <a:t>demonstrated</a:t>
            </a:r>
            <a:r>
              <a:rPr lang="en"/>
              <a:t> by INstanceDiff, where we first analyze the image caption and break it down into several instance captions. For example here, a bouquet of flowers become purple flowers, yellow flowers and white flowers in the instance caption, and the puppy became a black and tan yorkshire puppy. Then we predict bounding boxes for each instance and generate them separately, and </a:t>
            </a:r>
            <a:r>
              <a:rPr lang="en"/>
              <a:t>finally</a:t>
            </a:r>
            <a:r>
              <a:rPr lang="en"/>
              <a:t> combine them to get the final output.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d0ba7f04f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d0ba7f04f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way, which is used by openAI, is much more straightforward. For openAI’s DALLE and Sora, which is their </a:t>
            </a:r>
            <a:r>
              <a:rPr lang="en"/>
              <a:t>image and video generation model, the claim to use chatGPT to …. And this is the technique we are interested in.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d09780d6e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d09780d6e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d06a4e43ff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d06a4e43ff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d0ba7f04f7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d0ba7f04f7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d0ba7f04f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d0ba7f04f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2.png"/><Relationship Id="rId6"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accent5"/>
                </a:solidFill>
              </a:rPr>
              <a:t>P</a:t>
            </a:r>
            <a:r>
              <a:rPr lang="en"/>
              <a:t>rompt</a:t>
            </a:r>
            <a:r>
              <a:rPr lang="en">
                <a:solidFill>
                  <a:schemeClr val="accent5"/>
                </a:solidFill>
              </a:rPr>
              <a:t>T</a:t>
            </a:r>
            <a:r>
              <a:rPr lang="en"/>
              <a:t>o</a:t>
            </a:r>
            <a:r>
              <a:rPr lang="en">
                <a:solidFill>
                  <a:schemeClr val="accent5"/>
                </a:solidFill>
              </a:rPr>
              <a:t>S</a:t>
            </a:r>
            <a:r>
              <a:rPr lang="en"/>
              <a:t>table</a:t>
            </a:r>
            <a:r>
              <a:rPr lang="en">
                <a:solidFill>
                  <a:schemeClr val="accent5"/>
                </a:solidFill>
              </a:rPr>
              <a:t>D</a:t>
            </a:r>
            <a:r>
              <a:rPr lang="en"/>
              <a:t>iffusion</a:t>
            </a:r>
            <a:endParaRPr/>
          </a:p>
        </p:txBody>
      </p:sp>
      <p:sp>
        <p:nvSpPr>
          <p:cNvPr id="87" name="Google Shape;87;p13"/>
          <p:cNvSpPr txBox="1"/>
          <p:nvPr>
            <p:ph idx="1" type="subTitle"/>
          </p:nvPr>
        </p:nvSpPr>
        <p:spPr>
          <a:xfrm>
            <a:off x="784277" y="2263325"/>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Optimizing prompting and text-to-image generation at the same time</a:t>
            </a:r>
            <a:endParaRPr sz="1800"/>
          </a:p>
        </p:txBody>
      </p:sp>
      <p:sp>
        <p:nvSpPr>
          <p:cNvPr id="88" name="Google Shape;88;p13"/>
          <p:cNvSpPr txBox="1"/>
          <p:nvPr>
            <p:ph idx="1" type="subTitle"/>
          </p:nvPr>
        </p:nvSpPr>
        <p:spPr>
          <a:xfrm>
            <a:off x="784276" y="2804525"/>
            <a:ext cx="42792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solidFill>
                  <a:schemeClr val="accent5"/>
                </a:solidFill>
              </a:rPr>
              <a:t>Blake Wang, Vicky Yue</a:t>
            </a:r>
            <a:endParaRPr sz="1800">
              <a:solidFill>
                <a:schemeClr val="accent5"/>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2"/>
          <p:cNvSpPr txBox="1"/>
          <p:nvPr>
            <p:ph type="title"/>
          </p:nvPr>
        </p:nvSpPr>
        <p:spPr>
          <a:xfrm>
            <a:off x="727650" y="586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 Training</a:t>
            </a:r>
            <a:endParaRPr/>
          </a:p>
        </p:txBody>
      </p:sp>
      <p:sp>
        <p:nvSpPr>
          <p:cNvPr id="158" name="Google Shape;158;p22"/>
          <p:cNvSpPr txBox="1"/>
          <p:nvPr>
            <p:ph idx="1" type="body"/>
          </p:nvPr>
        </p:nvSpPr>
        <p:spPr>
          <a:xfrm>
            <a:off x="729450" y="1513275"/>
            <a:ext cx="8229300" cy="3187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We use StableDiffusion 1.5 as our baseline model. </a:t>
            </a:r>
            <a:endParaRPr sz="1600"/>
          </a:p>
          <a:p>
            <a:pPr indent="-330200" lvl="0" marL="457200" rtl="0" algn="l">
              <a:spcBef>
                <a:spcPts val="0"/>
              </a:spcBef>
              <a:spcAft>
                <a:spcPts val="0"/>
              </a:spcAft>
              <a:buSzPts val="1600"/>
              <a:buChar char="●"/>
            </a:pPr>
            <a:r>
              <a:rPr lang="en" sz="1600"/>
              <a:t>We train on a small subset of COCO 2017 dataset.</a:t>
            </a:r>
            <a:endParaRPr sz="1600"/>
          </a:p>
          <a:p>
            <a:pPr indent="-330200" lvl="0" marL="457200" rtl="0" algn="l">
              <a:spcBef>
                <a:spcPts val="0"/>
              </a:spcBef>
              <a:spcAft>
                <a:spcPts val="0"/>
              </a:spcAft>
              <a:buSzPts val="1600"/>
              <a:buChar char="●"/>
            </a:pPr>
            <a:r>
              <a:rPr lang="en" sz="1600"/>
              <a:t>We train on </a:t>
            </a:r>
            <a:r>
              <a:rPr lang="en" sz="1600">
                <a:solidFill>
                  <a:schemeClr val="accent3"/>
                </a:solidFill>
              </a:rPr>
              <a:t>improved</a:t>
            </a:r>
            <a:r>
              <a:rPr lang="en" sz="1600"/>
              <a:t>_image</a:t>
            </a:r>
            <a:endParaRPr sz="1600"/>
          </a:p>
          <a:p>
            <a:pPr indent="-330200" lvl="0" marL="457200" rtl="0" algn="l">
              <a:spcBef>
                <a:spcPts val="0"/>
              </a:spcBef>
              <a:spcAft>
                <a:spcPts val="0"/>
              </a:spcAft>
              <a:buSzPts val="1600"/>
              <a:buChar char="●"/>
            </a:pPr>
            <a:r>
              <a:rPr lang="en" sz="1600"/>
              <a:t>But we evaluate on (</a:t>
            </a:r>
            <a:r>
              <a:rPr lang="en" sz="1600">
                <a:solidFill>
                  <a:schemeClr val="accent3"/>
                </a:solidFill>
              </a:rPr>
              <a:t>original</a:t>
            </a:r>
            <a:r>
              <a:rPr lang="en" sz="1600"/>
              <a:t>_caption, </a:t>
            </a:r>
            <a:r>
              <a:rPr lang="en" sz="1600"/>
              <a:t>improved_image) pairs</a:t>
            </a:r>
            <a:endParaRPr sz="1600"/>
          </a:p>
          <a:p>
            <a:pPr indent="-330200" lvl="0" marL="457200" rtl="0" algn="l">
              <a:spcBef>
                <a:spcPts val="0"/>
              </a:spcBef>
              <a:spcAft>
                <a:spcPts val="0"/>
              </a:spcAft>
              <a:buSzPts val="1600"/>
              <a:buChar char="●"/>
            </a:pPr>
            <a:r>
              <a:rPr lang="en" sz="1600"/>
              <a:t>Why? </a:t>
            </a:r>
            <a:endParaRPr sz="1600"/>
          </a:p>
        </p:txBody>
      </p:sp>
      <p:pic>
        <p:nvPicPr>
          <p:cNvPr id="159" name="Google Shape;159;p22"/>
          <p:cNvPicPr preferRelativeResize="0"/>
          <p:nvPr/>
        </p:nvPicPr>
        <p:blipFill>
          <a:blip r:embed="rId3">
            <a:alphaModFix/>
          </a:blip>
          <a:stretch>
            <a:fillRect/>
          </a:stretch>
        </p:blipFill>
        <p:spPr>
          <a:xfrm>
            <a:off x="2122001" y="2848400"/>
            <a:ext cx="3966649" cy="22950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txBox="1"/>
          <p:nvPr>
            <p:ph type="title"/>
          </p:nvPr>
        </p:nvSpPr>
        <p:spPr>
          <a:xfrm>
            <a:off x="727650" y="586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 Training</a:t>
            </a:r>
            <a:endParaRPr/>
          </a:p>
        </p:txBody>
      </p:sp>
      <p:sp>
        <p:nvSpPr>
          <p:cNvPr id="165" name="Google Shape;165;p23"/>
          <p:cNvSpPr txBox="1"/>
          <p:nvPr>
            <p:ph idx="1" type="body"/>
          </p:nvPr>
        </p:nvSpPr>
        <p:spPr>
          <a:xfrm>
            <a:off x="729450" y="1513275"/>
            <a:ext cx="8229300" cy="3187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We evaluate on (</a:t>
            </a:r>
            <a:r>
              <a:rPr lang="en" sz="1600">
                <a:solidFill>
                  <a:schemeClr val="accent3"/>
                </a:solidFill>
              </a:rPr>
              <a:t>original</a:t>
            </a:r>
            <a:r>
              <a:rPr lang="en" sz="1600"/>
              <a:t>_caption, improved_image) pairs</a:t>
            </a:r>
            <a:endParaRPr sz="1600"/>
          </a:p>
          <a:p>
            <a:pPr indent="-330200" lvl="0" marL="457200" rtl="0" algn="l">
              <a:spcBef>
                <a:spcPts val="0"/>
              </a:spcBef>
              <a:spcAft>
                <a:spcPts val="0"/>
              </a:spcAft>
              <a:buSzPts val="1600"/>
              <a:buChar char="●"/>
            </a:pPr>
            <a:r>
              <a:rPr lang="en" sz="1600"/>
              <a:t>Why? </a:t>
            </a:r>
            <a:endParaRPr sz="1600"/>
          </a:p>
          <a:p>
            <a:pPr indent="-330200" lvl="1" marL="914400" rtl="0" algn="l">
              <a:spcBef>
                <a:spcPts val="0"/>
              </a:spcBef>
              <a:spcAft>
                <a:spcPts val="0"/>
              </a:spcAft>
              <a:buSzPts val="1600"/>
              <a:buChar char="○"/>
            </a:pPr>
            <a:r>
              <a:rPr lang="en" sz="1600"/>
              <a:t>In a real application, user need not to know how to optimize prompts!</a:t>
            </a:r>
            <a:endParaRPr sz="1600"/>
          </a:p>
          <a:p>
            <a:pPr indent="-330200" lvl="1" marL="914400" rtl="0" algn="l">
              <a:spcBef>
                <a:spcPts val="0"/>
              </a:spcBef>
              <a:spcAft>
                <a:spcPts val="0"/>
              </a:spcAft>
              <a:buSzPts val="1600"/>
              <a:buChar char="○"/>
            </a:pPr>
            <a:r>
              <a:rPr lang="en" sz="1600"/>
              <a:t>User gets detailed image with simple prompts with </a:t>
            </a:r>
            <a:r>
              <a:rPr lang="en" sz="1600"/>
              <a:t>our solution</a:t>
            </a:r>
            <a:endParaRPr sz="1600"/>
          </a:p>
        </p:txBody>
      </p:sp>
      <p:pic>
        <p:nvPicPr>
          <p:cNvPr id="166" name="Google Shape;166;p23"/>
          <p:cNvPicPr preferRelativeResize="0"/>
          <p:nvPr/>
        </p:nvPicPr>
        <p:blipFill>
          <a:blip r:embed="rId3">
            <a:alphaModFix/>
          </a:blip>
          <a:stretch>
            <a:fillRect/>
          </a:stretch>
        </p:blipFill>
        <p:spPr>
          <a:xfrm>
            <a:off x="2122001" y="2848400"/>
            <a:ext cx="3966649" cy="22950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4"/>
          <p:cNvSpPr txBox="1"/>
          <p:nvPr>
            <p:ph type="title"/>
          </p:nvPr>
        </p:nvSpPr>
        <p:spPr>
          <a:xfrm>
            <a:off x="727650" y="586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 Evaluation</a:t>
            </a:r>
            <a:endParaRPr/>
          </a:p>
        </p:txBody>
      </p:sp>
      <p:sp>
        <p:nvSpPr>
          <p:cNvPr id="172" name="Google Shape;172;p24"/>
          <p:cNvSpPr txBox="1"/>
          <p:nvPr>
            <p:ph idx="1" type="body"/>
          </p:nvPr>
        </p:nvSpPr>
        <p:spPr>
          <a:xfrm>
            <a:off x="729450" y="1513275"/>
            <a:ext cx="4180500" cy="3340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highlight>
                  <a:schemeClr val="lt1"/>
                </a:highlight>
              </a:rPr>
              <a:t>We evaluate on </a:t>
            </a:r>
            <a:r>
              <a:rPr lang="en" sz="1500">
                <a:solidFill>
                  <a:schemeClr val="accent3"/>
                </a:solidFill>
                <a:highlight>
                  <a:schemeClr val="lt1"/>
                </a:highlight>
              </a:rPr>
              <a:t>CLIP score</a:t>
            </a:r>
            <a:r>
              <a:rPr lang="en" sz="1500">
                <a:highlight>
                  <a:schemeClr val="lt1"/>
                </a:highlight>
              </a:rPr>
              <a:t> of (original_caption, improved_image) pairs vs. original image</a:t>
            </a:r>
            <a:endParaRPr sz="1500">
              <a:highlight>
                <a:schemeClr val="lt1"/>
              </a:highlight>
            </a:endParaRPr>
          </a:p>
          <a:p>
            <a:pPr indent="0" lvl="0" marL="0" rtl="0" algn="l">
              <a:spcBef>
                <a:spcPts val="1200"/>
              </a:spcBef>
              <a:spcAft>
                <a:spcPts val="0"/>
              </a:spcAft>
              <a:buNone/>
            </a:pPr>
            <a:r>
              <a:rPr lang="en" sz="1500">
                <a:highlight>
                  <a:schemeClr val="lt1"/>
                </a:highlight>
              </a:rPr>
              <a:t>We also use </a:t>
            </a:r>
            <a:r>
              <a:rPr lang="en" sz="1500">
                <a:solidFill>
                  <a:schemeClr val="accent3"/>
                </a:solidFill>
                <a:highlight>
                  <a:schemeClr val="lt1"/>
                </a:highlight>
              </a:rPr>
              <a:t>human evaluation</a:t>
            </a:r>
            <a:r>
              <a:rPr lang="en" sz="1500">
                <a:highlight>
                  <a:schemeClr val="lt1"/>
                </a:highlight>
              </a:rPr>
              <a:t>: rank the following images based on the text prompt</a:t>
            </a:r>
            <a:endParaRPr sz="1500">
              <a:highlight>
                <a:schemeClr val="lt1"/>
              </a:highlight>
            </a:endParaRPr>
          </a:p>
          <a:p>
            <a:pPr indent="-323850" lvl="0" marL="457200" rtl="0" algn="l">
              <a:spcBef>
                <a:spcPts val="1200"/>
              </a:spcBef>
              <a:spcAft>
                <a:spcPts val="0"/>
              </a:spcAft>
              <a:buSzPts val="1500"/>
              <a:buChar char="●"/>
            </a:pPr>
            <a:r>
              <a:rPr lang="en" sz="1500">
                <a:highlight>
                  <a:schemeClr val="lt1"/>
                </a:highlight>
              </a:rPr>
              <a:t>1 image by StableDiff + improved prompt</a:t>
            </a:r>
            <a:endParaRPr sz="1500">
              <a:highlight>
                <a:schemeClr val="lt1"/>
              </a:highlight>
            </a:endParaRPr>
          </a:p>
          <a:p>
            <a:pPr indent="-323850" lvl="0" marL="457200" rtl="0" algn="l">
              <a:spcBef>
                <a:spcPts val="0"/>
              </a:spcBef>
              <a:spcAft>
                <a:spcPts val="0"/>
              </a:spcAft>
              <a:buSzPts val="1500"/>
              <a:buChar char="●"/>
            </a:pPr>
            <a:r>
              <a:rPr lang="en" sz="1500">
                <a:highlight>
                  <a:schemeClr val="lt1"/>
                </a:highlight>
              </a:rPr>
              <a:t>1 image by DALL-E + original prompt</a:t>
            </a:r>
            <a:endParaRPr sz="1500">
              <a:highlight>
                <a:schemeClr val="lt1"/>
              </a:highlight>
            </a:endParaRPr>
          </a:p>
          <a:p>
            <a:pPr indent="-323850" lvl="0" marL="457200" rtl="0" algn="l">
              <a:spcBef>
                <a:spcPts val="0"/>
              </a:spcBef>
              <a:spcAft>
                <a:spcPts val="0"/>
              </a:spcAft>
              <a:buSzPts val="1500"/>
              <a:buChar char="●"/>
            </a:pPr>
            <a:r>
              <a:rPr lang="en" sz="1500">
                <a:highlight>
                  <a:schemeClr val="lt1"/>
                </a:highlight>
              </a:rPr>
              <a:t>1 image by DALL-E + improved prompt</a:t>
            </a:r>
            <a:endParaRPr sz="1500">
              <a:highlight>
                <a:schemeClr val="lt1"/>
              </a:highlight>
            </a:endParaRPr>
          </a:p>
          <a:p>
            <a:pPr indent="0" lvl="0" marL="0" rtl="0" algn="l">
              <a:spcBef>
                <a:spcPts val="1200"/>
              </a:spcBef>
              <a:spcAft>
                <a:spcPts val="1200"/>
              </a:spcAft>
              <a:buNone/>
            </a:pPr>
            <a:r>
              <a:rPr lang="en" sz="1500">
                <a:highlight>
                  <a:schemeClr val="lt1"/>
                </a:highlight>
              </a:rPr>
              <a:t>We ask GPT to generate image “exactly” on our prompt to avoid DALL-E’s automatic prompt improvement</a:t>
            </a:r>
            <a:endParaRPr sz="1500">
              <a:highlight>
                <a:schemeClr val="lt1"/>
              </a:highlight>
            </a:endParaRPr>
          </a:p>
        </p:txBody>
      </p:sp>
      <p:pic>
        <p:nvPicPr>
          <p:cNvPr id="173" name="Google Shape;173;p24"/>
          <p:cNvPicPr preferRelativeResize="0"/>
          <p:nvPr/>
        </p:nvPicPr>
        <p:blipFill>
          <a:blip r:embed="rId3">
            <a:alphaModFix/>
          </a:blip>
          <a:stretch>
            <a:fillRect/>
          </a:stretch>
        </p:blipFill>
        <p:spPr>
          <a:xfrm>
            <a:off x="4797350" y="1252025"/>
            <a:ext cx="4290301" cy="3290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5"/>
          <p:cNvSpPr txBox="1"/>
          <p:nvPr>
            <p:ph type="title"/>
          </p:nvPr>
        </p:nvSpPr>
        <p:spPr>
          <a:xfrm>
            <a:off x="727650" y="586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 Evaluation</a:t>
            </a:r>
            <a:endParaRPr/>
          </a:p>
        </p:txBody>
      </p:sp>
      <p:sp>
        <p:nvSpPr>
          <p:cNvPr id="179" name="Google Shape;179;p25"/>
          <p:cNvSpPr txBox="1"/>
          <p:nvPr>
            <p:ph idx="1" type="body"/>
          </p:nvPr>
        </p:nvSpPr>
        <p:spPr>
          <a:xfrm>
            <a:off x="729450" y="1513275"/>
            <a:ext cx="6732300" cy="3340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solidFill>
                  <a:schemeClr val="accent3"/>
                </a:solidFill>
                <a:highlight>
                  <a:schemeClr val="lt1"/>
                </a:highlight>
              </a:rPr>
              <a:t>human evaluation</a:t>
            </a:r>
            <a:r>
              <a:rPr lang="en" sz="1500">
                <a:highlight>
                  <a:schemeClr val="lt1"/>
                </a:highlight>
              </a:rPr>
              <a:t>: rank the following images based on the text prompt</a:t>
            </a:r>
            <a:endParaRPr sz="1500">
              <a:highlight>
                <a:schemeClr val="lt1"/>
              </a:highlight>
            </a:endParaRPr>
          </a:p>
          <a:p>
            <a:pPr indent="0" lvl="0" marL="0" rtl="0" algn="l">
              <a:spcBef>
                <a:spcPts val="1200"/>
              </a:spcBef>
              <a:spcAft>
                <a:spcPts val="0"/>
              </a:spcAft>
              <a:buNone/>
            </a:pPr>
            <a:r>
              <a:rPr lang="en" sz="1500">
                <a:highlight>
                  <a:schemeClr val="lt1"/>
                </a:highlight>
              </a:rPr>
              <a:t>StableDiff + improved prompt(ours) </a:t>
            </a:r>
            <a:r>
              <a:rPr lang="en" sz="1500">
                <a:solidFill>
                  <a:schemeClr val="accent3"/>
                </a:solidFill>
                <a:highlight>
                  <a:schemeClr val="lt1"/>
                </a:highlight>
              </a:rPr>
              <a:t>vs</a:t>
            </a:r>
            <a:r>
              <a:rPr lang="en" sz="1500">
                <a:highlight>
                  <a:schemeClr val="lt1"/>
                </a:highlight>
              </a:rPr>
              <a:t> DALL-E + original prompt</a:t>
            </a:r>
            <a:endParaRPr sz="1500">
              <a:highlight>
                <a:schemeClr val="lt1"/>
              </a:highlight>
            </a:endParaRPr>
          </a:p>
          <a:p>
            <a:pPr indent="-323850" lvl="0" marL="457200" rtl="0" algn="l">
              <a:spcBef>
                <a:spcPts val="1200"/>
              </a:spcBef>
              <a:spcAft>
                <a:spcPts val="0"/>
              </a:spcAft>
              <a:buSzPts val="1500"/>
              <a:buChar char="●"/>
            </a:pPr>
            <a:r>
              <a:rPr lang="en" sz="1500">
                <a:highlight>
                  <a:schemeClr val="lt1"/>
                </a:highlight>
              </a:rPr>
              <a:t>Can our solution beat other advanced models?</a:t>
            </a:r>
            <a:endParaRPr sz="1500">
              <a:highlight>
                <a:schemeClr val="lt1"/>
              </a:highlight>
            </a:endParaRPr>
          </a:p>
          <a:p>
            <a:pPr indent="0" lvl="0" marL="0" rtl="0" algn="l">
              <a:spcBef>
                <a:spcPts val="1200"/>
              </a:spcBef>
              <a:spcAft>
                <a:spcPts val="0"/>
              </a:spcAft>
              <a:buNone/>
            </a:pPr>
            <a:r>
              <a:rPr lang="en" sz="1500">
                <a:highlight>
                  <a:schemeClr val="lt1"/>
                </a:highlight>
              </a:rPr>
              <a:t>DALL-E + original prompt </a:t>
            </a:r>
            <a:r>
              <a:rPr lang="en" sz="1500">
                <a:solidFill>
                  <a:schemeClr val="accent3"/>
                </a:solidFill>
                <a:highlight>
                  <a:schemeClr val="lt1"/>
                </a:highlight>
              </a:rPr>
              <a:t>vs</a:t>
            </a:r>
            <a:r>
              <a:rPr lang="en" sz="1500">
                <a:highlight>
                  <a:schemeClr val="lt1"/>
                </a:highlight>
              </a:rPr>
              <a:t> DALL-E + improved prompt</a:t>
            </a:r>
            <a:endParaRPr sz="1500">
              <a:highlight>
                <a:schemeClr val="lt1"/>
              </a:highlight>
            </a:endParaRPr>
          </a:p>
          <a:p>
            <a:pPr indent="-323850" lvl="0" marL="457200" rtl="0" algn="l">
              <a:spcBef>
                <a:spcPts val="1200"/>
              </a:spcBef>
              <a:spcAft>
                <a:spcPts val="0"/>
              </a:spcAft>
              <a:buSzPts val="1500"/>
              <a:buChar char="●"/>
            </a:pPr>
            <a:r>
              <a:rPr lang="en" sz="1500">
                <a:highlight>
                  <a:schemeClr val="lt1"/>
                </a:highlight>
              </a:rPr>
              <a:t>Can our prompting technique improve other model’s performance?</a:t>
            </a:r>
            <a:endParaRPr sz="1500">
              <a:highlight>
                <a:schemeClr val="lt1"/>
              </a:high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graphicFrame>
        <p:nvGraphicFramePr>
          <p:cNvPr id="185" name="Google Shape;185;p26"/>
          <p:cNvGraphicFramePr/>
          <p:nvPr/>
        </p:nvGraphicFramePr>
        <p:xfrm>
          <a:off x="729450" y="2031025"/>
          <a:ext cx="3000000" cy="3000000"/>
        </p:xfrm>
        <a:graphic>
          <a:graphicData uri="http://schemas.openxmlformats.org/drawingml/2006/table">
            <a:tbl>
              <a:tblPr>
                <a:noFill/>
                <a:tableStyleId>{C3EC9DE9-945C-4847-95E7-6C2E640191AB}</a:tableStyleId>
              </a:tblPr>
              <a:tblGrid>
                <a:gridCol w="983675"/>
                <a:gridCol w="983675"/>
                <a:gridCol w="983675"/>
                <a:gridCol w="983675"/>
              </a:tblGrid>
              <a:tr h="828700">
                <a:tc>
                  <a:txBody>
                    <a:bodyPr/>
                    <a:lstStyle/>
                    <a:p>
                      <a:pPr indent="0" lvl="0" marL="0" rtl="0" algn="l">
                        <a:spcBef>
                          <a:spcPts val="0"/>
                        </a:spcBef>
                        <a:spcAft>
                          <a:spcPts val="0"/>
                        </a:spcAft>
                        <a:buNone/>
                      </a:pPr>
                      <a:r>
                        <a:rPr lang="en"/>
                        <a:t>Model</a:t>
                      </a:r>
                      <a:endParaRPr/>
                    </a:p>
                  </a:txBody>
                  <a:tcPr marT="91425" marB="91425" marR="91425" marL="91425"/>
                </a:tc>
                <a:tc>
                  <a:txBody>
                    <a:bodyPr/>
                    <a:lstStyle/>
                    <a:p>
                      <a:pPr indent="0" lvl="0" marL="0" rtl="0" algn="l">
                        <a:spcBef>
                          <a:spcPts val="0"/>
                        </a:spcBef>
                        <a:spcAft>
                          <a:spcPts val="0"/>
                        </a:spcAft>
                        <a:buNone/>
                      </a:pPr>
                      <a:r>
                        <a:rPr lang="en"/>
                        <a:t>Original Avg score</a:t>
                      </a:r>
                      <a:endParaRPr/>
                    </a:p>
                  </a:txBody>
                  <a:tcPr marT="91425" marB="91425" marR="91425" marL="91425"/>
                </a:tc>
                <a:tc>
                  <a:txBody>
                    <a:bodyPr/>
                    <a:lstStyle/>
                    <a:p>
                      <a:pPr indent="0" lvl="0" marL="0" rtl="0" algn="l">
                        <a:spcBef>
                          <a:spcPts val="0"/>
                        </a:spcBef>
                        <a:spcAft>
                          <a:spcPts val="0"/>
                        </a:spcAft>
                        <a:buNone/>
                      </a:pPr>
                      <a:r>
                        <a:rPr lang="en"/>
                        <a:t>Improved Avg score</a:t>
                      </a:r>
                      <a:endParaRPr/>
                    </a:p>
                  </a:txBody>
                  <a:tcPr marT="91425" marB="91425" marR="91425" marL="91425"/>
                </a:tc>
                <a:tc>
                  <a:txBody>
                    <a:bodyPr/>
                    <a:lstStyle/>
                    <a:p>
                      <a:pPr indent="0" lvl="0" marL="0" rtl="0" algn="l">
                        <a:spcBef>
                          <a:spcPts val="0"/>
                        </a:spcBef>
                        <a:spcAft>
                          <a:spcPts val="0"/>
                        </a:spcAft>
                        <a:buNone/>
                      </a:pPr>
                      <a:r>
                        <a:rPr lang="en"/>
                        <a:t>Improvement</a:t>
                      </a:r>
                      <a:endParaRPr/>
                    </a:p>
                  </a:txBody>
                  <a:tcPr marT="91425" marB="91425" marR="91425" marL="91425"/>
                </a:tc>
              </a:tr>
              <a:tr h="828700">
                <a:tc>
                  <a:txBody>
                    <a:bodyPr/>
                    <a:lstStyle/>
                    <a:p>
                      <a:pPr indent="0" lvl="0" marL="0" rtl="0" algn="l">
                        <a:spcBef>
                          <a:spcPts val="0"/>
                        </a:spcBef>
                        <a:spcAft>
                          <a:spcPts val="0"/>
                        </a:spcAft>
                        <a:buNone/>
                      </a:pPr>
                      <a:r>
                        <a:rPr lang="en"/>
                        <a:t>Stable Diffusion</a:t>
                      </a:r>
                      <a:endParaRPr/>
                    </a:p>
                  </a:txBody>
                  <a:tcPr marT="91425" marB="91425" marR="91425" marL="91425"/>
                </a:tc>
                <a:tc>
                  <a:txBody>
                    <a:bodyPr/>
                    <a:lstStyle/>
                    <a:p>
                      <a:pPr indent="0" lvl="0" marL="0" rtl="0" algn="l">
                        <a:spcBef>
                          <a:spcPts val="0"/>
                        </a:spcBef>
                        <a:spcAft>
                          <a:spcPts val="0"/>
                        </a:spcAft>
                        <a:buNone/>
                      </a:pPr>
                      <a:r>
                        <a:rPr lang="en"/>
                        <a:t>22.13</a:t>
                      </a:r>
                      <a:endParaRPr/>
                    </a:p>
                  </a:txBody>
                  <a:tcPr marT="91425" marB="91425" marR="91425" marL="91425"/>
                </a:tc>
                <a:tc>
                  <a:txBody>
                    <a:bodyPr/>
                    <a:lstStyle/>
                    <a:p>
                      <a:pPr indent="0" lvl="0" marL="0" rtl="0" algn="l">
                        <a:spcBef>
                          <a:spcPts val="0"/>
                        </a:spcBef>
                        <a:spcAft>
                          <a:spcPts val="0"/>
                        </a:spcAft>
                        <a:buNone/>
                      </a:pPr>
                      <a:r>
                        <a:rPr lang="en"/>
                        <a:t>25.83</a:t>
                      </a:r>
                      <a:endParaRPr/>
                    </a:p>
                  </a:txBody>
                  <a:tcPr marT="91425" marB="91425" marR="91425" marL="91425"/>
                </a:tc>
                <a:tc>
                  <a:txBody>
                    <a:bodyPr/>
                    <a:lstStyle/>
                    <a:p>
                      <a:pPr indent="0" lvl="0" marL="0" rtl="0" algn="l">
                        <a:spcBef>
                          <a:spcPts val="0"/>
                        </a:spcBef>
                        <a:spcAft>
                          <a:spcPts val="0"/>
                        </a:spcAft>
                        <a:buNone/>
                      </a:pPr>
                      <a:r>
                        <a:rPr lang="en"/>
                        <a:t>+16.74%</a:t>
                      </a:r>
                      <a:endParaRPr/>
                    </a:p>
                  </a:txBody>
                  <a:tcPr marT="91425" marB="91425" marR="91425" marL="91425"/>
                </a:tc>
              </a:tr>
              <a:tr h="828700">
                <a:tc>
                  <a:txBody>
                    <a:bodyPr/>
                    <a:lstStyle/>
                    <a:p>
                      <a:pPr indent="0" lvl="0" marL="0" rtl="0" algn="l">
                        <a:spcBef>
                          <a:spcPts val="0"/>
                        </a:spcBef>
                        <a:spcAft>
                          <a:spcPts val="0"/>
                        </a:spcAft>
                        <a:buNone/>
                      </a:pPr>
                      <a:r>
                        <a:rPr lang="en"/>
                        <a:t>DALL-E</a:t>
                      </a:r>
                      <a:endParaRPr/>
                    </a:p>
                  </a:txBody>
                  <a:tcPr marT="91425" marB="91425" marR="91425" marL="91425"/>
                </a:tc>
                <a:tc>
                  <a:txBody>
                    <a:bodyPr/>
                    <a:lstStyle/>
                    <a:p>
                      <a:pPr indent="0" lvl="0" marL="0" rtl="0" algn="l">
                        <a:spcBef>
                          <a:spcPts val="0"/>
                        </a:spcBef>
                        <a:spcAft>
                          <a:spcPts val="0"/>
                        </a:spcAft>
                        <a:buNone/>
                      </a:pPr>
                      <a:r>
                        <a:rPr lang="en"/>
                        <a:t>18.05</a:t>
                      </a:r>
                      <a:endParaRPr/>
                    </a:p>
                  </a:txBody>
                  <a:tcPr marT="91425" marB="91425" marR="91425" marL="91425"/>
                </a:tc>
                <a:tc>
                  <a:txBody>
                    <a:bodyPr/>
                    <a:lstStyle/>
                    <a:p>
                      <a:pPr indent="0" lvl="0" marL="0" rtl="0" algn="l">
                        <a:spcBef>
                          <a:spcPts val="0"/>
                        </a:spcBef>
                        <a:spcAft>
                          <a:spcPts val="0"/>
                        </a:spcAft>
                        <a:buNone/>
                      </a:pPr>
                      <a:r>
                        <a:rPr lang="en"/>
                        <a:t>24.70</a:t>
                      </a:r>
                      <a:endParaRPr/>
                    </a:p>
                  </a:txBody>
                  <a:tcPr marT="91425" marB="91425" marR="91425" marL="91425"/>
                </a:tc>
                <a:tc>
                  <a:txBody>
                    <a:bodyPr/>
                    <a:lstStyle/>
                    <a:p>
                      <a:pPr indent="0" lvl="0" marL="0" rtl="0" algn="l">
                        <a:spcBef>
                          <a:spcPts val="0"/>
                        </a:spcBef>
                        <a:spcAft>
                          <a:spcPts val="0"/>
                        </a:spcAft>
                        <a:buNone/>
                      </a:pPr>
                      <a:r>
                        <a:rPr lang="en"/>
                        <a:t>+36.84%</a:t>
                      </a:r>
                      <a:endParaRPr/>
                    </a:p>
                  </a:txBody>
                  <a:tcPr marT="91425" marB="91425" marR="91425" marL="91425"/>
                </a:tc>
              </a:tr>
            </a:tbl>
          </a:graphicData>
        </a:graphic>
      </p:graphicFrame>
      <p:pic>
        <p:nvPicPr>
          <p:cNvPr id="186" name="Google Shape;186;p26"/>
          <p:cNvPicPr preferRelativeResize="0"/>
          <p:nvPr/>
        </p:nvPicPr>
        <p:blipFill>
          <a:blip r:embed="rId3">
            <a:alphaModFix/>
          </a:blip>
          <a:stretch>
            <a:fillRect/>
          </a:stretch>
        </p:blipFill>
        <p:spPr>
          <a:xfrm>
            <a:off x="4745750" y="2195275"/>
            <a:ext cx="4277700" cy="22051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192" name="Google Shape;192;p27"/>
          <p:cNvSpPr txBox="1"/>
          <p:nvPr>
            <p:ph idx="1" type="body"/>
          </p:nvPr>
        </p:nvSpPr>
        <p:spPr>
          <a:xfrm>
            <a:off x="1226675" y="2353025"/>
            <a:ext cx="2204700" cy="1416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7200">
                <a:solidFill>
                  <a:schemeClr val="accent3"/>
                </a:solidFill>
                <a:highlight>
                  <a:schemeClr val="lt1"/>
                </a:highlight>
              </a:rPr>
              <a:t>56%</a:t>
            </a:r>
            <a:endParaRPr b="1" sz="7200">
              <a:solidFill>
                <a:schemeClr val="accent3"/>
              </a:solidFill>
              <a:highlight>
                <a:schemeClr val="lt1"/>
              </a:highlight>
            </a:endParaRPr>
          </a:p>
        </p:txBody>
      </p:sp>
      <p:sp>
        <p:nvSpPr>
          <p:cNvPr id="193" name="Google Shape;193;p27"/>
          <p:cNvSpPr txBox="1"/>
          <p:nvPr>
            <p:ph idx="1" type="body"/>
          </p:nvPr>
        </p:nvSpPr>
        <p:spPr>
          <a:xfrm>
            <a:off x="5274100" y="2353025"/>
            <a:ext cx="2204700" cy="1416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7200">
                <a:solidFill>
                  <a:schemeClr val="accent3"/>
                </a:solidFill>
                <a:highlight>
                  <a:schemeClr val="lt1"/>
                </a:highlight>
              </a:rPr>
              <a:t>47</a:t>
            </a:r>
            <a:r>
              <a:rPr b="1" lang="en" sz="7200">
                <a:solidFill>
                  <a:schemeClr val="accent3"/>
                </a:solidFill>
                <a:highlight>
                  <a:schemeClr val="lt1"/>
                </a:highlight>
              </a:rPr>
              <a:t>%</a:t>
            </a:r>
            <a:endParaRPr b="1" sz="7200">
              <a:solidFill>
                <a:schemeClr val="accent3"/>
              </a:solidFill>
              <a:highlight>
                <a:schemeClr val="lt1"/>
              </a:highlight>
            </a:endParaRPr>
          </a:p>
        </p:txBody>
      </p:sp>
      <p:sp>
        <p:nvSpPr>
          <p:cNvPr id="194" name="Google Shape;194;p27"/>
          <p:cNvSpPr txBox="1"/>
          <p:nvPr/>
        </p:nvSpPr>
        <p:spPr>
          <a:xfrm>
            <a:off x="447775" y="3527875"/>
            <a:ext cx="3851100" cy="82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evaluators preferred </a:t>
            </a:r>
            <a:r>
              <a:rPr lang="en" sz="1300">
                <a:solidFill>
                  <a:schemeClr val="accent1"/>
                </a:solidFill>
                <a:latin typeface="Lato"/>
                <a:ea typeface="Lato"/>
                <a:cs typeface="Lato"/>
                <a:sym typeface="Lato"/>
              </a:rPr>
              <a:t>Stable Diffusion + improved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vs. </a:t>
            </a:r>
            <a:r>
              <a:rPr lang="en" sz="1300">
                <a:solidFill>
                  <a:schemeClr val="accent1"/>
                </a:solidFill>
                <a:latin typeface="Lato"/>
                <a:ea typeface="Lato"/>
                <a:cs typeface="Lato"/>
                <a:sym typeface="Lato"/>
              </a:rPr>
              <a:t>DALL-E</a:t>
            </a:r>
            <a:r>
              <a:rPr lang="en" sz="1300">
                <a:solidFill>
                  <a:schemeClr val="accent1"/>
                </a:solidFill>
                <a:latin typeface="Lato"/>
                <a:ea typeface="Lato"/>
                <a:cs typeface="Lato"/>
                <a:sym typeface="Lato"/>
              </a:rPr>
              <a:t> + original</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195" name="Google Shape;195;p27"/>
          <p:cNvSpPr txBox="1"/>
          <p:nvPr/>
        </p:nvSpPr>
        <p:spPr>
          <a:xfrm>
            <a:off x="4688450" y="3527875"/>
            <a:ext cx="3173700" cy="82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evaluators preferred improved prompt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vs.</a:t>
            </a:r>
            <a:r>
              <a:rPr lang="en" sz="1300">
                <a:solidFill>
                  <a:schemeClr val="accent1"/>
                </a:solidFill>
                <a:latin typeface="Lato"/>
                <a:ea typeface="Lato"/>
                <a:cs typeface="Lato"/>
                <a:sym typeface="Lato"/>
              </a:rPr>
              <a:t> original prompt on DALL-E</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8"/>
          <p:cNvSpPr txBox="1"/>
          <p:nvPr>
            <p:ph type="title"/>
          </p:nvPr>
        </p:nvSpPr>
        <p:spPr>
          <a:xfrm>
            <a:off x="727650" y="12694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Work</a:t>
            </a:r>
            <a:endParaRPr/>
          </a:p>
        </p:txBody>
      </p:sp>
      <p:sp>
        <p:nvSpPr>
          <p:cNvPr id="201" name="Google Shape;201;p28"/>
          <p:cNvSpPr txBox="1"/>
          <p:nvPr>
            <p:ph idx="1" type="body"/>
          </p:nvPr>
        </p:nvSpPr>
        <p:spPr>
          <a:xfrm>
            <a:off x="729450" y="2078875"/>
            <a:ext cx="4197000" cy="249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Mixed initiative - assists the user to provide more details for a better prompt</a:t>
            </a:r>
            <a:endParaRPr/>
          </a:p>
        </p:txBody>
      </p:sp>
      <p:pic>
        <p:nvPicPr>
          <p:cNvPr id="202" name="Google Shape;202;p28"/>
          <p:cNvPicPr preferRelativeResize="0"/>
          <p:nvPr/>
        </p:nvPicPr>
        <p:blipFill>
          <a:blip r:embed="rId3">
            <a:alphaModFix/>
          </a:blip>
          <a:stretch>
            <a:fillRect/>
          </a:stretch>
        </p:blipFill>
        <p:spPr>
          <a:xfrm>
            <a:off x="4848450" y="583825"/>
            <a:ext cx="3956050" cy="4181375"/>
          </a:xfrm>
          <a:prstGeom prst="rect">
            <a:avLst/>
          </a:prstGeom>
          <a:noFill/>
          <a:ln>
            <a:noFill/>
          </a:ln>
        </p:spPr>
      </p:pic>
      <p:sp>
        <p:nvSpPr>
          <p:cNvPr id="203" name="Google Shape;203;p28"/>
          <p:cNvSpPr txBox="1"/>
          <p:nvPr>
            <p:ph idx="1" type="body"/>
          </p:nvPr>
        </p:nvSpPr>
        <p:spPr>
          <a:xfrm>
            <a:off x="2779500" y="4765200"/>
            <a:ext cx="6364500" cy="3783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1200"/>
              </a:spcAft>
              <a:buNone/>
            </a:pPr>
            <a:r>
              <a:rPr lang="en"/>
              <a:t>PromptCrafter: Crafting Text-to-Image Prompt through Mixed-Initiative Dialogue with LLM, arxiv 2307.08985.</a:t>
            </a:r>
            <a:endParaRPr sz="1118"/>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09" name="Google Shape;209;p29"/>
          <p:cNvSpPr txBox="1"/>
          <p:nvPr>
            <p:ph idx="1" type="body"/>
          </p:nvPr>
        </p:nvSpPr>
        <p:spPr>
          <a:xfrm>
            <a:off x="729450" y="2078875"/>
            <a:ext cx="7907400" cy="2581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Sora Technical Report: Video generation models as world simulators, https://openai.com/research/video-generation-models-as-world-simulators.</a:t>
            </a:r>
            <a:endParaRPr/>
          </a:p>
          <a:p>
            <a:pPr indent="0" lvl="0" marL="0" rtl="0" algn="l">
              <a:spcBef>
                <a:spcPts val="1200"/>
              </a:spcBef>
              <a:spcAft>
                <a:spcPts val="0"/>
              </a:spcAft>
              <a:buNone/>
            </a:pPr>
            <a:r>
              <a:rPr lang="en"/>
              <a:t>InstanceDiffusion: Instance-level Control for Image Generation, arxiv 2402.03290.</a:t>
            </a:r>
            <a:endParaRPr/>
          </a:p>
          <a:p>
            <a:pPr indent="0" lvl="0" marL="0" rtl="0" algn="l">
              <a:spcBef>
                <a:spcPts val="1200"/>
              </a:spcBef>
              <a:spcAft>
                <a:spcPts val="0"/>
              </a:spcAft>
              <a:buNone/>
            </a:pPr>
            <a:r>
              <a:rPr lang="en"/>
              <a:t>PromptCrafter: Crafting Text-to-Image Prompt through Mixed-Initiative Dialogue with LLM, arxiv 2307.08985.</a:t>
            </a:r>
            <a:endParaRPr/>
          </a:p>
          <a:p>
            <a:pPr indent="0" lvl="0" marL="0" rtl="0" algn="l">
              <a:spcBef>
                <a:spcPts val="1200"/>
              </a:spcBef>
              <a:spcAft>
                <a:spcPts val="0"/>
              </a:spcAft>
              <a:buNone/>
            </a:pPr>
            <a:r>
              <a:rPr lang="en"/>
              <a:t>Optimizing Prompts for Text-to-Image Generation, arxiv 2212.09611.</a:t>
            </a:r>
            <a:endParaRPr/>
          </a:p>
          <a:p>
            <a:pPr indent="0" lvl="0" marL="0" rtl="0" algn="l">
              <a:spcBef>
                <a:spcPts val="1200"/>
              </a:spcBef>
              <a:spcAft>
                <a:spcPts val="1200"/>
              </a:spcAft>
              <a:buNone/>
            </a:pPr>
            <a:r>
              <a:rPr lang="en"/>
              <a:t>Improving Text-to-Image Consistency via Automatic Prompt Optimization, arxiv 2403.17804</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0"/>
          <p:cNvSpPr txBox="1"/>
          <p:nvPr>
            <p:ph idx="1" type="body"/>
          </p:nvPr>
        </p:nvSpPr>
        <p:spPr>
          <a:xfrm>
            <a:off x="1251450" y="2060225"/>
            <a:ext cx="6641100" cy="1609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8000">
                <a:solidFill>
                  <a:schemeClr val="accent3"/>
                </a:solidFill>
                <a:highlight>
                  <a:schemeClr val="lt1"/>
                </a:highlight>
              </a:rPr>
              <a:t>THANK YOU</a:t>
            </a:r>
            <a:endParaRPr b="1" sz="8000">
              <a:solidFill>
                <a:schemeClr val="accent3"/>
              </a:solidFill>
              <a:highlight>
                <a:schemeClr val="lt1"/>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idx="1" type="body"/>
          </p:nvPr>
        </p:nvSpPr>
        <p:spPr>
          <a:xfrm>
            <a:off x="727650" y="1322225"/>
            <a:ext cx="1749600" cy="360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a:t>When you wrote.... </a:t>
            </a:r>
            <a:endParaRPr/>
          </a:p>
        </p:txBody>
      </p:sp>
      <p:pic>
        <p:nvPicPr>
          <p:cNvPr id="94" name="Google Shape;94;p14"/>
          <p:cNvPicPr preferRelativeResize="0"/>
          <p:nvPr/>
        </p:nvPicPr>
        <p:blipFill>
          <a:blip r:embed="rId3">
            <a:alphaModFix/>
          </a:blip>
          <a:stretch>
            <a:fillRect/>
          </a:stretch>
        </p:blipFill>
        <p:spPr>
          <a:xfrm>
            <a:off x="727650" y="1682225"/>
            <a:ext cx="3370700" cy="3421475"/>
          </a:xfrm>
          <a:prstGeom prst="rect">
            <a:avLst/>
          </a:prstGeom>
          <a:noFill/>
          <a:ln>
            <a:noFill/>
          </a:ln>
        </p:spPr>
      </p:pic>
      <p:sp>
        <p:nvSpPr>
          <p:cNvPr id="95" name="Google Shape;95;p14"/>
          <p:cNvSpPr txBox="1"/>
          <p:nvPr>
            <p:ph type="title"/>
          </p:nvPr>
        </p:nvSpPr>
        <p:spPr>
          <a:xfrm>
            <a:off x="727650" y="5942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idx="1" type="body"/>
          </p:nvPr>
        </p:nvSpPr>
        <p:spPr>
          <a:xfrm>
            <a:off x="727650" y="1322225"/>
            <a:ext cx="1749600" cy="360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a:t>When you wrote</a:t>
            </a:r>
            <a:r>
              <a:rPr lang="en"/>
              <a:t>...</a:t>
            </a:r>
            <a:r>
              <a:rPr lang="en"/>
              <a:t>. </a:t>
            </a:r>
            <a:endParaRPr/>
          </a:p>
        </p:txBody>
      </p:sp>
      <p:pic>
        <p:nvPicPr>
          <p:cNvPr id="101" name="Google Shape;101;p15"/>
          <p:cNvPicPr preferRelativeResize="0"/>
          <p:nvPr/>
        </p:nvPicPr>
        <p:blipFill>
          <a:blip r:embed="rId3">
            <a:alphaModFix/>
          </a:blip>
          <a:stretch>
            <a:fillRect/>
          </a:stretch>
        </p:blipFill>
        <p:spPr>
          <a:xfrm>
            <a:off x="727650" y="1682225"/>
            <a:ext cx="3370700" cy="3421475"/>
          </a:xfrm>
          <a:prstGeom prst="rect">
            <a:avLst/>
          </a:prstGeom>
          <a:noFill/>
          <a:ln>
            <a:noFill/>
          </a:ln>
        </p:spPr>
      </p:pic>
      <p:sp>
        <p:nvSpPr>
          <p:cNvPr id="102" name="Google Shape;102;p15"/>
          <p:cNvSpPr txBox="1"/>
          <p:nvPr>
            <p:ph idx="1" type="body"/>
          </p:nvPr>
        </p:nvSpPr>
        <p:spPr>
          <a:xfrm>
            <a:off x="4001225" y="878975"/>
            <a:ext cx="1923000" cy="360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935"/>
              <a:buNone/>
            </a:pPr>
            <a:r>
              <a:rPr lang="en" sz="1205"/>
              <a:t>Did you actually mean…?</a:t>
            </a:r>
            <a:endParaRPr sz="1205"/>
          </a:p>
        </p:txBody>
      </p:sp>
      <p:sp>
        <p:nvSpPr>
          <p:cNvPr id="103" name="Google Shape;103;p15"/>
          <p:cNvSpPr txBox="1"/>
          <p:nvPr>
            <p:ph type="title"/>
          </p:nvPr>
        </p:nvSpPr>
        <p:spPr>
          <a:xfrm>
            <a:off x="727650" y="5942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pic>
        <p:nvPicPr>
          <p:cNvPr id="104" name="Google Shape;104;p15"/>
          <p:cNvPicPr preferRelativeResize="0"/>
          <p:nvPr/>
        </p:nvPicPr>
        <p:blipFill>
          <a:blip r:embed="rId4">
            <a:alphaModFix/>
          </a:blip>
          <a:stretch>
            <a:fillRect/>
          </a:stretch>
        </p:blipFill>
        <p:spPr>
          <a:xfrm>
            <a:off x="4001225" y="1238975"/>
            <a:ext cx="4765814" cy="38647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ph idx="1" type="body"/>
          </p:nvPr>
        </p:nvSpPr>
        <p:spPr>
          <a:xfrm>
            <a:off x="727650" y="1322225"/>
            <a:ext cx="7160700" cy="440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t>SOTA models are already using this technique!</a:t>
            </a:r>
            <a:endParaRPr sz="1400"/>
          </a:p>
        </p:txBody>
      </p:sp>
      <p:sp>
        <p:nvSpPr>
          <p:cNvPr id="110" name="Google Shape;110;p16"/>
          <p:cNvSpPr txBox="1"/>
          <p:nvPr>
            <p:ph type="title"/>
          </p:nvPr>
        </p:nvSpPr>
        <p:spPr>
          <a:xfrm>
            <a:off x="729450" y="586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pic>
        <p:nvPicPr>
          <p:cNvPr id="111" name="Google Shape;111;p16"/>
          <p:cNvPicPr preferRelativeResize="0"/>
          <p:nvPr/>
        </p:nvPicPr>
        <p:blipFill>
          <a:blip r:embed="rId3">
            <a:alphaModFix/>
          </a:blip>
          <a:stretch>
            <a:fillRect/>
          </a:stretch>
        </p:blipFill>
        <p:spPr>
          <a:xfrm>
            <a:off x="413725" y="1963175"/>
            <a:ext cx="2039450" cy="822025"/>
          </a:xfrm>
          <a:prstGeom prst="rect">
            <a:avLst/>
          </a:prstGeom>
          <a:noFill/>
          <a:ln>
            <a:noFill/>
          </a:ln>
        </p:spPr>
      </p:pic>
      <p:pic>
        <p:nvPicPr>
          <p:cNvPr id="112" name="Google Shape;112;p16"/>
          <p:cNvPicPr preferRelativeResize="0"/>
          <p:nvPr/>
        </p:nvPicPr>
        <p:blipFill>
          <a:blip r:embed="rId4">
            <a:alphaModFix/>
          </a:blip>
          <a:stretch>
            <a:fillRect/>
          </a:stretch>
        </p:blipFill>
        <p:spPr>
          <a:xfrm>
            <a:off x="562771" y="3468225"/>
            <a:ext cx="2179879" cy="1255425"/>
          </a:xfrm>
          <a:prstGeom prst="rect">
            <a:avLst/>
          </a:prstGeom>
          <a:noFill/>
          <a:ln>
            <a:noFill/>
          </a:ln>
        </p:spPr>
      </p:pic>
      <p:pic>
        <p:nvPicPr>
          <p:cNvPr id="113" name="Google Shape;113;p16"/>
          <p:cNvPicPr preferRelativeResize="0"/>
          <p:nvPr/>
        </p:nvPicPr>
        <p:blipFill>
          <a:blip r:embed="rId5">
            <a:alphaModFix/>
          </a:blip>
          <a:stretch>
            <a:fillRect/>
          </a:stretch>
        </p:blipFill>
        <p:spPr>
          <a:xfrm>
            <a:off x="3644625" y="2479175"/>
            <a:ext cx="1682850" cy="1682850"/>
          </a:xfrm>
          <a:prstGeom prst="rect">
            <a:avLst/>
          </a:prstGeom>
          <a:noFill/>
          <a:ln>
            <a:noFill/>
          </a:ln>
        </p:spPr>
      </p:pic>
      <p:pic>
        <p:nvPicPr>
          <p:cNvPr id="114" name="Google Shape;114;p16"/>
          <p:cNvPicPr preferRelativeResize="0"/>
          <p:nvPr/>
        </p:nvPicPr>
        <p:blipFill>
          <a:blip r:embed="rId6">
            <a:alphaModFix/>
          </a:blip>
          <a:stretch>
            <a:fillRect/>
          </a:stretch>
        </p:blipFill>
        <p:spPr>
          <a:xfrm>
            <a:off x="6658501" y="2334287"/>
            <a:ext cx="1962550" cy="1972625"/>
          </a:xfrm>
          <a:prstGeom prst="rect">
            <a:avLst/>
          </a:prstGeom>
          <a:noFill/>
          <a:ln>
            <a:noFill/>
          </a:ln>
        </p:spPr>
      </p:pic>
      <p:cxnSp>
        <p:nvCxnSpPr>
          <p:cNvPr id="115" name="Google Shape;115;p16"/>
          <p:cNvCxnSpPr/>
          <p:nvPr/>
        </p:nvCxnSpPr>
        <p:spPr>
          <a:xfrm flipH="1">
            <a:off x="1432850" y="2785200"/>
            <a:ext cx="600" cy="587400"/>
          </a:xfrm>
          <a:prstGeom prst="straightConnector1">
            <a:avLst/>
          </a:prstGeom>
          <a:noFill/>
          <a:ln cap="flat" cmpd="sng" w="9525">
            <a:solidFill>
              <a:schemeClr val="dk2"/>
            </a:solidFill>
            <a:prstDash val="solid"/>
            <a:round/>
            <a:headEnd len="med" w="med" type="none"/>
            <a:tailEnd len="med" w="med" type="triangle"/>
          </a:ln>
        </p:spPr>
      </p:cxnSp>
      <p:cxnSp>
        <p:nvCxnSpPr>
          <p:cNvPr id="116" name="Google Shape;116;p16"/>
          <p:cNvCxnSpPr/>
          <p:nvPr/>
        </p:nvCxnSpPr>
        <p:spPr>
          <a:xfrm>
            <a:off x="2640175" y="3219725"/>
            <a:ext cx="869400" cy="8100"/>
          </a:xfrm>
          <a:prstGeom prst="straightConnector1">
            <a:avLst/>
          </a:prstGeom>
          <a:noFill/>
          <a:ln cap="flat" cmpd="sng" w="9525">
            <a:solidFill>
              <a:schemeClr val="dk2"/>
            </a:solidFill>
            <a:prstDash val="solid"/>
            <a:round/>
            <a:headEnd len="med" w="med" type="none"/>
            <a:tailEnd len="med" w="med" type="triangle"/>
          </a:ln>
        </p:spPr>
      </p:cxnSp>
      <p:cxnSp>
        <p:nvCxnSpPr>
          <p:cNvPr id="117" name="Google Shape;117;p16"/>
          <p:cNvCxnSpPr/>
          <p:nvPr/>
        </p:nvCxnSpPr>
        <p:spPr>
          <a:xfrm>
            <a:off x="5558288" y="3219725"/>
            <a:ext cx="869400" cy="8100"/>
          </a:xfrm>
          <a:prstGeom prst="straightConnector1">
            <a:avLst/>
          </a:prstGeom>
          <a:noFill/>
          <a:ln cap="flat" cmpd="sng" w="9525">
            <a:solidFill>
              <a:schemeClr val="dk2"/>
            </a:solidFill>
            <a:prstDash val="solid"/>
            <a:round/>
            <a:headEnd len="med" w="med" type="none"/>
            <a:tailEnd len="med" w="med" type="triangle"/>
          </a:ln>
        </p:spPr>
      </p:cxnSp>
      <p:sp>
        <p:nvSpPr>
          <p:cNvPr id="118" name="Google Shape;118;p16"/>
          <p:cNvSpPr txBox="1"/>
          <p:nvPr>
            <p:ph idx="1" type="body"/>
          </p:nvPr>
        </p:nvSpPr>
        <p:spPr>
          <a:xfrm>
            <a:off x="4274100" y="4765200"/>
            <a:ext cx="4869900" cy="3783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1200"/>
              </a:spcAft>
              <a:buSzPct val="91001"/>
              <a:buNone/>
            </a:pPr>
            <a:r>
              <a:rPr lang="en" sz="1118"/>
              <a:t>InstanceDiffusion: Instance-level Control for Image Generation, arxiv 2402.03290</a:t>
            </a:r>
            <a:endParaRPr sz="1118"/>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7"/>
          <p:cNvSpPr txBox="1"/>
          <p:nvPr>
            <p:ph idx="1" type="body"/>
          </p:nvPr>
        </p:nvSpPr>
        <p:spPr>
          <a:xfrm>
            <a:off x="727650" y="1322225"/>
            <a:ext cx="7160700" cy="440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t>SOTA models are already using this technique!</a:t>
            </a:r>
            <a:endParaRPr sz="1400"/>
          </a:p>
        </p:txBody>
      </p:sp>
      <p:sp>
        <p:nvSpPr>
          <p:cNvPr id="124" name="Google Shape;124;p17"/>
          <p:cNvSpPr txBox="1"/>
          <p:nvPr>
            <p:ph type="title"/>
          </p:nvPr>
        </p:nvSpPr>
        <p:spPr>
          <a:xfrm>
            <a:off x="729450" y="586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pic>
        <p:nvPicPr>
          <p:cNvPr id="125" name="Google Shape;125;p17"/>
          <p:cNvPicPr preferRelativeResize="0"/>
          <p:nvPr/>
        </p:nvPicPr>
        <p:blipFill>
          <a:blip r:embed="rId3">
            <a:alphaModFix/>
          </a:blip>
          <a:stretch>
            <a:fillRect/>
          </a:stretch>
        </p:blipFill>
        <p:spPr>
          <a:xfrm>
            <a:off x="579725" y="1762175"/>
            <a:ext cx="7682239" cy="3156475"/>
          </a:xfrm>
          <a:prstGeom prst="rect">
            <a:avLst/>
          </a:prstGeom>
          <a:noFill/>
          <a:ln>
            <a:noFill/>
          </a:ln>
        </p:spPr>
      </p:pic>
      <p:sp>
        <p:nvSpPr>
          <p:cNvPr id="126" name="Google Shape;126;p17"/>
          <p:cNvSpPr txBox="1"/>
          <p:nvPr>
            <p:ph idx="1" type="body"/>
          </p:nvPr>
        </p:nvSpPr>
        <p:spPr>
          <a:xfrm>
            <a:off x="4660500" y="4765200"/>
            <a:ext cx="4483500" cy="378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SzPts val="1018"/>
              <a:buNone/>
            </a:pPr>
            <a:r>
              <a:rPr lang="en" sz="1018"/>
              <a:t>https://openai.com/research/video-generation-models-as-world-simulators</a:t>
            </a:r>
            <a:endParaRPr sz="1018"/>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8"/>
          <p:cNvSpPr txBox="1"/>
          <p:nvPr>
            <p:ph type="title"/>
          </p:nvPr>
        </p:nvSpPr>
        <p:spPr>
          <a:xfrm>
            <a:off x="729450" y="586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sp>
        <p:nvSpPr>
          <p:cNvPr id="132" name="Google Shape;132;p18"/>
          <p:cNvSpPr txBox="1"/>
          <p:nvPr>
            <p:ph idx="1" type="body"/>
          </p:nvPr>
        </p:nvSpPr>
        <p:spPr>
          <a:xfrm>
            <a:off x="729450" y="167640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We aim to answer the following questions:</a:t>
            </a:r>
            <a:endParaRPr sz="1800"/>
          </a:p>
          <a:p>
            <a:pPr indent="-342900" lvl="0" marL="457200" rtl="0" algn="l">
              <a:spcBef>
                <a:spcPts val="1200"/>
              </a:spcBef>
              <a:spcAft>
                <a:spcPts val="0"/>
              </a:spcAft>
              <a:buSzPts val="1800"/>
              <a:buAutoNum type="arabicPeriod"/>
            </a:pPr>
            <a:r>
              <a:rPr lang="en" sz="1800"/>
              <a:t>Can prompting techniques help improve image generation quality?</a:t>
            </a:r>
            <a:endParaRPr sz="1800"/>
          </a:p>
          <a:p>
            <a:pPr indent="-342900" lvl="0" marL="457200" rtl="0" algn="l">
              <a:spcBef>
                <a:spcPts val="0"/>
              </a:spcBef>
              <a:spcAft>
                <a:spcPts val="0"/>
              </a:spcAft>
              <a:buSzPts val="1800"/>
              <a:buAutoNum type="arabicPeriod"/>
            </a:pPr>
            <a:r>
              <a:rPr lang="en" sz="1800"/>
              <a:t>Can we use (improved prompting, image) pairs to in turn improve text-to-image generation models?</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9"/>
          <p:cNvSpPr txBox="1"/>
          <p:nvPr>
            <p:ph type="title"/>
          </p:nvPr>
        </p:nvSpPr>
        <p:spPr>
          <a:xfrm>
            <a:off x="727650" y="586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 Improve Prompting </a:t>
            </a:r>
            <a:endParaRPr/>
          </a:p>
        </p:txBody>
      </p:sp>
      <p:sp>
        <p:nvSpPr>
          <p:cNvPr id="138" name="Google Shape;138;p19"/>
          <p:cNvSpPr txBox="1"/>
          <p:nvPr>
            <p:ph idx="1" type="body"/>
          </p:nvPr>
        </p:nvSpPr>
        <p:spPr>
          <a:xfrm>
            <a:off x="729450" y="1513275"/>
            <a:ext cx="8173200" cy="32841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sz="1800"/>
              <a:t>Color/type of the object</a:t>
            </a:r>
            <a:endParaRPr sz="1800"/>
          </a:p>
          <a:p>
            <a:pPr indent="-342900" lvl="1" marL="914400" rtl="0" algn="l">
              <a:spcBef>
                <a:spcPts val="0"/>
              </a:spcBef>
              <a:spcAft>
                <a:spcPts val="0"/>
              </a:spcAft>
              <a:buClr>
                <a:schemeClr val="dk1"/>
              </a:buClr>
              <a:buSzPts val="1800"/>
              <a:buChar char="○"/>
            </a:pPr>
            <a:r>
              <a:rPr lang="en" sz="1800">
                <a:solidFill>
                  <a:schemeClr val="dk1"/>
                </a:solidFill>
              </a:rPr>
              <a:t>an orange Siamese cat</a:t>
            </a:r>
            <a:endParaRPr sz="1800">
              <a:solidFill>
                <a:schemeClr val="dk1"/>
              </a:solidFill>
            </a:endParaRPr>
          </a:p>
          <a:p>
            <a:pPr indent="-342900" lvl="0" marL="457200" rtl="0" algn="l">
              <a:spcBef>
                <a:spcPts val="0"/>
              </a:spcBef>
              <a:spcAft>
                <a:spcPts val="0"/>
              </a:spcAft>
              <a:buSzPts val="1800"/>
              <a:buChar char="●"/>
            </a:pPr>
            <a:r>
              <a:rPr lang="en" sz="1800"/>
              <a:t>Posture, action and expression of the creature</a:t>
            </a:r>
            <a:endParaRPr sz="1800"/>
          </a:p>
          <a:p>
            <a:pPr indent="-342900" lvl="1" marL="914400" rtl="0" algn="l">
              <a:spcBef>
                <a:spcPts val="0"/>
              </a:spcBef>
              <a:spcAft>
                <a:spcPts val="0"/>
              </a:spcAft>
              <a:buClr>
                <a:schemeClr val="dk1"/>
              </a:buClr>
              <a:buSzPts val="1800"/>
              <a:buChar char="○"/>
            </a:pPr>
            <a:r>
              <a:rPr lang="en" sz="1800">
                <a:solidFill>
                  <a:schemeClr val="dk1"/>
                </a:solidFill>
              </a:rPr>
              <a:t>a baby lying on the floor, crying</a:t>
            </a:r>
            <a:endParaRPr sz="1800">
              <a:solidFill>
                <a:schemeClr val="dk1"/>
              </a:solidFill>
            </a:endParaRPr>
          </a:p>
          <a:p>
            <a:pPr indent="-342900" lvl="0" marL="457200" rtl="0" algn="l">
              <a:spcBef>
                <a:spcPts val="0"/>
              </a:spcBef>
              <a:spcAft>
                <a:spcPts val="0"/>
              </a:spcAft>
              <a:buSzPts val="1800"/>
              <a:buChar char="●"/>
            </a:pPr>
            <a:r>
              <a:rPr lang="en" sz="1800"/>
              <a:t>Place of object, spatial relationship between the objects</a:t>
            </a:r>
            <a:endParaRPr sz="1800"/>
          </a:p>
          <a:p>
            <a:pPr indent="-342900" lvl="1" marL="914400" rtl="0" algn="l">
              <a:spcBef>
                <a:spcPts val="0"/>
              </a:spcBef>
              <a:spcAft>
                <a:spcPts val="0"/>
              </a:spcAft>
              <a:buClr>
                <a:schemeClr val="dk1"/>
              </a:buClr>
              <a:buSzPts val="1800"/>
              <a:buChar char="○"/>
            </a:pPr>
            <a:r>
              <a:rPr lang="en" sz="1800">
                <a:solidFill>
                  <a:schemeClr val="dk1"/>
                </a:solidFill>
              </a:rPr>
              <a:t>a cat is sitting next to the dog</a:t>
            </a:r>
            <a:endParaRPr sz="1800">
              <a:solidFill>
                <a:schemeClr val="dk1"/>
              </a:solidFill>
            </a:endParaRPr>
          </a:p>
          <a:p>
            <a:pPr indent="-342900" lvl="0" marL="457200" rtl="0" algn="l">
              <a:spcBef>
                <a:spcPts val="0"/>
              </a:spcBef>
              <a:spcAft>
                <a:spcPts val="0"/>
              </a:spcAft>
              <a:buSzPts val="1800"/>
              <a:buChar char="●"/>
            </a:pPr>
            <a:r>
              <a:rPr lang="en" sz="1800"/>
              <a:t>Atmospheric details, lighting and time of day</a:t>
            </a:r>
            <a:endParaRPr sz="1800"/>
          </a:p>
          <a:p>
            <a:pPr indent="-342900" lvl="1" marL="914400" rtl="0" algn="l">
              <a:spcBef>
                <a:spcPts val="0"/>
              </a:spcBef>
              <a:spcAft>
                <a:spcPts val="0"/>
              </a:spcAft>
              <a:buClr>
                <a:schemeClr val="dk1"/>
              </a:buClr>
              <a:buSzPts val="1800"/>
              <a:buChar char="○"/>
            </a:pPr>
            <a:r>
              <a:rPr lang="en" sz="1800">
                <a:solidFill>
                  <a:schemeClr val="dk1"/>
                </a:solidFill>
              </a:rPr>
              <a:t>a misty morning atmosphere</a:t>
            </a:r>
            <a:endParaRPr sz="1800">
              <a:solidFill>
                <a:schemeClr val="dk1"/>
              </a:solidFill>
            </a:endParaRPr>
          </a:p>
          <a:p>
            <a:pPr indent="-342900" lvl="0" marL="457200" rtl="0" algn="l">
              <a:spcBef>
                <a:spcPts val="0"/>
              </a:spcBef>
              <a:spcAft>
                <a:spcPts val="0"/>
              </a:spcAft>
              <a:buSzPts val="1800"/>
              <a:buChar char="●"/>
            </a:pPr>
            <a:r>
              <a:rPr lang="en" sz="1800"/>
              <a:t>Add background elements</a:t>
            </a:r>
            <a:endParaRPr sz="1800"/>
          </a:p>
          <a:p>
            <a:pPr indent="-342900" lvl="1" marL="914400" rtl="0" algn="l">
              <a:spcBef>
                <a:spcPts val="0"/>
              </a:spcBef>
              <a:spcAft>
                <a:spcPts val="0"/>
              </a:spcAft>
              <a:buClr>
                <a:schemeClr val="dk1"/>
              </a:buClr>
              <a:buSzPts val="1800"/>
              <a:buChar char="○"/>
            </a:pPr>
            <a:r>
              <a:rPr lang="en" sz="1800">
                <a:solidFill>
                  <a:schemeClr val="dk1"/>
                </a:solidFill>
              </a:rPr>
              <a:t>pizza -&gt; pizza served with a wine glass on the side, on a dining table</a:t>
            </a:r>
            <a:endParaRPr sz="1800">
              <a:solidFill>
                <a:schemeClr val="dk1"/>
              </a:solidFill>
            </a:endParaRPr>
          </a:p>
          <a:p>
            <a:pPr indent="-342900" lvl="0" marL="457200" rtl="0" algn="l">
              <a:spcBef>
                <a:spcPts val="0"/>
              </a:spcBef>
              <a:spcAft>
                <a:spcPts val="0"/>
              </a:spcAft>
              <a:buSzPts val="1800"/>
              <a:buChar char="●"/>
            </a:pPr>
            <a:r>
              <a:rPr lang="en" sz="1800"/>
              <a:t>Final check</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0"/>
          <p:cNvSpPr txBox="1"/>
          <p:nvPr>
            <p:ph type="title"/>
          </p:nvPr>
        </p:nvSpPr>
        <p:spPr>
          <a:xfrm>
            <a:off x="727650" y="586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 Improve Prompting </a:t>
            </a:r>
            <a:endParaRPr/>
          </a:p>
        </p:txBody>
      </p:sp>
      <p:sp>
        <p:nvSpPr>
          <p:cNvPr id="144" name="Google Shape;144;p20"/>
          <p:cNvSpPr txBox="1"/>
          <p:nvPr>
            <p:ph idx="1" type="body"/>
          </p:nvPr>
        </p:nvSpPr>
        <p:spPr>
          <a:xfrm>
            <a:off x="729450" y="1513275"/>
            <a:ext cx="3190500" cy="3284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Clr>
                <a:srgbClr val="FF0000"/>
              </a:buClr>
              <a:buSzPts val="1300"/>
              <a:buChar char="●"/>
            </a:pPr>
            <a:r>
              <a:rPr lang="en">
                <a:solidFill>
                  <a:srgbClr val="FF0000"/>
                </a:solidFill>
              </a:rPr>
              <a:t>Color/type of the object</a:t>
            </a:r>
            <a:endParaRPr>
              <a:solidFill>
                <a:srgbClr val="FF0000"/>
              </a:solidFill>
            </a:endParaRPr>
          </a:p>
          <a:p>
            <a:pPr indent="-311150" lvl="0" marL="457200" rtl="0" algn="l">
              <a:spcBef>
                <a:spcPts val="0"/>
              </a:spcBef>
              <a:spcAft>
                <a:spcPts val="0"/>
              </a:spcAft>
              <a:buClr>
                <a:srgbClr val="F1C232"/>
              </a:buClr>
              <a:buSzPts val="1300"/>
              <a:buChar char="●"/>
            </a:pPr>
            <a:r>
              <a:rPr lang="en">
                <a:solidFill>
                  <a:srgbClr val="F1C232"/>
                </a:solidFill>
              </a:rPr>
              <a:t>Posture, action and expression</a:t>
            </a:r>
            <a:endParaRPr>
              <a:solidFill>
                <a:srgbClr val="F1C232"/>
              </a:solidFill>
            </a:endParaRPr>
          </a:p>
          <a:p>
            <a:pPr indent="-311150" lvl="0" marL="457200" rtl="0" algn="l">
              <a:spcBef>
                <a:spcPts val="0"/>
              </a:spcBef>
              <a:spcAft>
                <a:spcPts val="0"/>
              </a:spcAft>
              <a:buClr>
                <a:srgbClr val="38761D"/>
              </a:buClr>
              <a:buSzPts val="1300"/>
              <a:buChar char="●"/>
            </a:pPr>
            <a:r>
              <a:rPr lang="en">
                <a:solidFill>
                  <a:srgbClr val="38761D"/>
                </a:solidFill>
              </a:rPr>
              <a:t>Spatial relationship between the objects</a:t>
            </a:r>
            <a:endParaRPr sz="1300">
              <a:solidFill>
                <a:srgbClr val="38761D"/>
              </a:solidFill>
            </a:endParaRPr>
          </a:p>
          <a:p>
            <a:pPr indent="-311150" lvl="0" marL="457200" rtl="0" algn="l">
              <a:spcBef>
                <a:spcPts val="0"/>
              </a:spcBef>
              <a:spcAft>
                <a:spcPts val="0"/>
              </a:spcAft>
              <a:buSzPts val="1300"/>
              <a:buChar char="●"/>
            </a:pPr>
            <a:r>
              <a:rPr lang="en"/>
              <a:t>Atmospheric details, lighting and time of day</a:t>
            </a:r>
            <a:endParaRPr sz="1300">
              <a:solidFill>
                <a:schemeClr val="dk1"/>
              </a:solidFill>
            </a:endParaRPr>
          </a:p>
          <a:p>
            <a:pPr indent="-311150" lvl="0" marL="457200" rtl="0" algn="l">
              <a:spcBef>
                <a:spcPts val="0"/>
              </a:spcBef>
              <a:spcAft>
                <a:spcPts val="0"/>
              </a:spcAft>
              <a:buClr>
                <a:srgbClr val="3C78D8"/>
              </a:buClr>
              <a:buSzPts val="1300"/>
              <a:buChar char="●"/>
            </a:pPr>
            <a:r>
              <a:rPr lang="en">
                <a:solidFill>
                  <a:srgbClr val="3C78D8"/>
                </a:solidFill>
              </a:rPr>
              <a:t>Add background elements</a:t>
            </a:r>
            <a:endParaRPr>
              <a:solidFill>
                <a:srgbClr val="3C78D8"/>
              </a:solidFill>
            </a:endParaRPr>
          </a:p>
        </p:txBody>
      </p:sp>
      <p:pic>
        <p:nvPicPr>
          <p:cNvPr id="145" name="Google Shape;145;p20"/>
          <p:cNvPicPr preferRelativeResize="0"/>
          <p:nvPr/>
        </p:nvPicPr>
        <p:blipFill>
          <a:blip r:embed="rId3">
            <a:alphaModFix/>
          </a:blip>
          <a:stretch>
            <a:fillRect/>
          </a:stretch>
        </p:blipFill>
        <p:spPr>
          <a:xfrm>
            <a:off x="4048801" y="1121375"/>
            <a:ext cx="4901424" cy="39746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1"/>
          <p:cNvSpPr txBox="1"/>
          <p:nvPr>
            <p:ph type="title"/>
          </p:nvPr>
        </p:nvSpPr>
        <p:spPr>
          <a:xfrm>
            <a:off x="727650" y="586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 Improve Prompting </a:t>
            </a:r>
            <a:endParaRPr/>
          </a:p>
        </p:txBody>
      </p:sp>
      <p:sp>
        <p:nvSpPr>
          <p:cNvPr id="151" name="Google Shape;151;p21"/>
          <p:cNvSpPr txBox="1"/>
          <p:nvPr>
            <p:ph idx="1" type="body"/>
          </p:nvPr>
        </p:nvSpPr>
        <p:spPr>
          <a:xfrm>
            <a:off x="729450" y="1513275"/>
            <a:ext cx="7931700" cy="2100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800"/>
              <a:t>We use Mistral-7B-Instruct for batch generation of improved prompts(for free), but use GPT-4 for a small set of evaluation </a:t>
            </a:r>
            <a:r>
              <a:rPr lang="en" sz="1800"/>
              <a:t>for best results</a:t>
            </a:r>
            <a:r>
              <a:rPr lang="en" sz="1800"/>
              <a:t>.</a:t>
            </a:r>
            <a:endParaRPr sz="1800"/>
          </a:p>
        </p:txBody>
      </p:sp>
      <p:pic>
        <p:nvPicPr>
          <p:cNvPr id="152" name="Google Shape;152;p21"/>
          <p:cNvPicPr preferRelativeResize="0"/>
          <p:nvPr/>
        </p:nvPicPr>
        <p:blipFill>
          <a:blip r:embed="rId3">
            <a:alphaModFix/>
          </a:blip>
          <a:stretch>
            <a:fillRect/>
          </a:stretch>
        </p:blipFill>
        <p:spPr>
          <a:xfrm>
            <a:off x="1183225" y="2539550"/>
            <a:ext cx="6141624" cy="22222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